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5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3" autoAdjust="0"/>
  </p:normalViewPr>
  <p:slideViewPr>
    <p:cSldViewPr>
      <p:cViewPr varScale="1">
        <p:scale>
          <a:sx n="71" d="100"/>
          <a:sy n="71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7D219-8AED-4C5C-80AC-147E45FD0F4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95A3E-517D-4639-A933-59EF8DE12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95A3E-517D-4639-A933-59EF8DE12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95A3E-517D-4639-A933-59EF8DE12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0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4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2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0886"/>
            <a:ext cx="8229600" cy="709714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72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3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886"/>
            <a:ext cx="8229600" cy="709714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9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89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5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7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6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6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861C-F21B-4AA1-806F-7D62A1AE91E4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C7F3-9351-4C6A-815B-321F9EB8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9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hunt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07145-2817-E695-D46C-0D1BE3F9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466"/>
            <a:ext cx="9143999" cy="6948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D96E48-B63B-9870-5FBB-06F5E120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4" b="3494"/>
          <a:stretch/>
        </p:blipFill>
        <p:spPr>
          <a:xfrm>
            <a:off x="0" y="9854"/>
            <a:ext cx="1858538" cy="178748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2282F04-25F7-E3E7-2797-9D8583984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269" y="5333379"/>
            <a:ext cx="7772400" cy="1470025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Presentation Created by: Jenna Chou, PMP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4DBF20D-0623-C5B5-2875-F4348047F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8538" y="365616"/>
            <a:ext cx="6400800" cy="1742746"/>
          </a:xfrm>
        </p:spPr>
        <p:txBody>
          <a:bodyPr>
            <a:noAutofit/>
          </a:bodyPr>
          <a:lstStyle/>
          <a:p>
            <a:r>
              <a:rPr lang="en-CA" sz="3000" b="1" dirty="0">
                <a:solidFill>
                  <a:schemeClr val="bg1"/>
                </a:solidFill>
                <a:effectLst/>
                <a:latin typeface="Zapfino" panose="03030300040707070C03" pitchFamily="66" charset="77"/>
                <a:ea typeface="PMingLiU" panose="020B0400000000000000" pitchFamily="34" charset="-120"/>
              </a:rPr>
              <a:t>Healthcare Heart Inc.®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9100C588-2EA7-72CA-BFDF-7B695D893B0C}"/>
              </a:ext>
            </a:extLst>
          </p:cNvPr>
          <p:cNvSpPr txBox="1">
            <a:spLocks/>
          </p:cNvSpPr>
          <p:nvPr/>
        </p:nvSpPr>
        <p:spPr>
          <a:xfrm>
            <a:off x="-394124" y="2173912"/>
            <a:ext cx="9932245" cy="3740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PMingLiU" panose="020B0400000000000000" pitchFamily="34" charset="-120"/>
                <a:cs typeface="Arial" panose="020B0604020202020204" pitchFamily="34" charset="0"/>
              </a:rPr>
              <a:t>Diversity, Equity &amp; Inclusion (DEI) Proposal</a:t>
            </a:r>
            <a:endParaRPr lang="en-CA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PMingLiU" panose="020B04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4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87905" y="829993"/>
            <a:ext cx="3976553" cy="2749656"/>
            <a:chOff x="3514707" y="2736987"/>
            <a:chExt cx="1399493" cy="2042273"/>
          </a:xfrm>
        </p:grpSpPr>
        <p:sp>
          <p:nvSpPr>
            <p:cNvPr id="13" name="Parallelogram 5"/>
            <p:cNvSpPr/>
            <p:nvPr/>
          </p:nvSpPr>
          <p:spPr>
            <a:xfrm rot="5400000" flipH="1" flipV="1">
              <a:off x="3288023" y="3153084"/>
              <a:ext cx="1866387" cy="138596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14707" y="2736987"/>
              <a:ext cx="369349" cy="891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b="1">
                  <a:solidFill>
                    <a:schemeClr val="accent5">
                      <a:lumMod val="75000"/>
                    </a:schemeClr>
                  </a:solidFill>
                </a:rPr>
                <a:t>W</a:t>
              </a:r>
              <a:endParaRPr lang="en-US" sz="6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4351" y="821759"/>
            <a:ext cx="4087226" cy="2759641"/>
            <a:chOff x="3214455" y="2759993"/>
            <a:chExt cx="1477936" cy="2048262"/>
          </a:xfrm>
        </p:grpSpPr>
        <p:sp>
          <p:nvSpPr>
            <p:cNvPr id="4" name="Parallelogram 5"/>
            <p:cNvSpPr/>
            <p:nvPr/>
          </p:nvSpPr>
          <p:spPr>
            <a:xfrm rot="16200000" flipV="1">
              <a:off x="2974244" y="3182079"/>
              <a:ext cx="1866387" cy="138596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0508" y="2759993"/>
              <a:ext cx="411883" cy="89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accent6">
                      <a:lumMod val="75000"/>
                    </a:schemeClr>
                  </a:solidFill>
                </a:rPr>
                <a:t>S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 flipH="1">
            <a:off x="2520688" y="1066800"/>
            <a:ext cx="15281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 err="1">
                <a:solidFill>
                  <a:schemeClr val="accent6">
                    <a:lumMod val="50000"/>
                  </a:schemeClr>
                </a:solidFill>
              </a:rPr>
              <a:t>STRENTHS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8844" y="1491816"/>
            <a:ext cx="3832883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Good understanding of the changing  customer demands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High Service levels measured by KPIs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Breakthrough customer experience delivered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Utilized key sponsorships to broaden the brand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We have a strong leadership and designated employees working on our DEI programs (DEI Coordinator &amp; HR Specialists)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Growing customer lifetime values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Used publicity to help build brand awareness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Used existing employees to cross-train other staff members and new employees</a:t>
            </a:r>
          </a:p>
        </p:txBody>
      </p:sp>
      <p:sp>
        <p:nvSpPr>
          <p:cNvPr id="32" name="Parallelogram 5"/>
          <p:cNvSpPr/>
          <p:nvPr/>
        </p:nvSpPr>
        <p:spPr>
          <a:xfrm rot="5400000" flipH="1" flipV="1">
            <a:off x="5075394" y="3264949"/>
            <a:ext cx="3024438" cy="395369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3500000" scaled="1"/>
          </a:gra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4587908" y="3441651"/>
            <a:ext cx="780913" cy="1323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60493" y="3676049"/>
            <a:ext cx="23981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4">
                    <a:lumMod val="50000"/>
                  </a:schemeClr>
                </a:solidFill>
              </a:rPr>
              <a:t>HREATS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48958" y="1066800"/>
            <a:ext cx="23981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 err="1">
                <a:solidFill>
                  <a:schemeClr val="accent5">
                    <a:lumMod val="50000"/>
                  </a:schemeClr>
                </a:solidFill>
              </a:rPr>
              <a:t>EAKNESSES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272" y="3441651"/>
            <a:ext cx="3875816" cy="3312364"/>
            <a:chOff x="519073" y="2373058"/>
            <a:chExt cx="3523468" cy="1952996"/>
          </a:xfrm>
        </p:grpSpPr>
        <p:sp>
          <p:nvSpPr>
            <p:cNvPr id="38" name="Parallelogram 5"/>
            <p:cNvSpPr/>
            <p:nvPr/>
          </p:nvSpPr>
          <p:spPr>
            <a:xfrm rot="16200000" flipV="1">
              <a:off x="1388302" y="1696518"/>
              <a:ext cx="1760307" cy="349876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86615" y="2373058"/>
              <a:ext cx="755926" cy="89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accent3">
                      <a:lumMod val="75000"/>
                    </a:schemeClr>
                  </a:solidFill>
                </a:rPr>
                <a:t>O</a:t>
              </a:r>
              <a:endParaRPr lang="en-US" sz="9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83509" y="3676049"/>
            <a:ext cx="25939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3">
                    <a:lumMod val="50000"/>
                  </a:schemeClr>
                </a:solidFill>
              </a:rPr>
              <a:t>OPPORTUNITY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" name="Picture 40" descr="E:\websites\slidehunter\2012beew\psd\logo201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" y="6412331"/>
            <a:ext cx="1013114" cy="2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8A7052-4D81-1D95-3BB0-261E8319A716}"/>
              </a:ext>
            </a:extLst>
          </p:cNvPr>
          <p:cNvSpPr txBox="1"/>
          <p:nvPr/>
        </p:nvSpPr>
        <p:spPr>
          <a:xfrm>
            <a:off x="543840" y="4043737"/>
            <a:ext cx="3953696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Good</a:t>
            </a:r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Established partnerships with local schools and community </a:t>
            </a:r>
            <a:r>
              <a:rPr lang="en-CA" sz="900" b="0" i="0" u="none" strike="noStrike" dirty="0" err="1">
                <a:solidFill>
                  <a:srgbClr val="000000"/>
                </a:solidFill>
                <a:effectLst/>
                <a:latin typeface="UICTFontTextStyleBody"/>
              </a:rPr>
              <a:t>centers</a:t>
            </a: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.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High credibility and trust within the community.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UICTFontTextStyleBody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dirty="0"/>
              <a:t> </a:t>
            </a: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Successful programs are stable 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Trusted reputations 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Become a first mover in an emerging markets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Create appropriate outsourcing, partnerships, and strategies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Data mining of the customers and leverage the big data 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Develop strategic alliances</a:t>
            </a:r>
            <a:r>
              <a:rPr lang="en-CA" sz="900" dirty="0"/>
              <a:t> </a:t>
            </a: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Improve analytical marketing capabilities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UICTFontTextStyleBody"/>
              </a:rPr>
              <a:t>Use automation when possible to improve performance, consistent qualities, and ensure accuracy so the data will be accurate to make informed strategic decisions 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International Expansion using tech &amp; social media</a:t>
            </a:r>
            <a:r>
              <a:rPr lang="en-CA" sz="900" dirty="0"/>
              <a:t> 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Ensure the potential candidates exhibit and able to work in a high-service culture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Use cross-functional employees to cross train other staff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9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Entering into untapped talent pool with the most superior proprietary DEI Training Programs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D160D3-019F-7456-B4AB-3AD3FC4EE87D}"/>
              </a:ext>
            </a:extLst>
          </p:cNvPr>
          <p:cNvSpPr txBox="1"/>
          <p:nvPr/>
        </p:nvSpPr>
        <p:spPr>
          <a:xfrm>
            <a:off x="4585496" y="1693875"/>
            <a:ext cx="4313467" cy="19821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Lack of low-cost price competition capabilities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Ineffective new service development process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Limited access to marketplace data 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Limited customer Therapy information in the CRM system 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Limited IT or software expertise 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Limited marketing effectiveness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Poor speed-to-market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Slow to change and adapt to the environment, as well as the changes in customer behaviours and demands 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Some Unmotivated staff </a:t>
            </a:r>
            <a:r>
              <a:rPr lang="en-CA" sz="900" dirty="0"/>
              <a:t> </a:t>
            </a:r>
            <a:endParaRPr lang="en-US" sz="900" dirty="0"/>
          </a:p>
          <a:p>
            <a:pPr marL="285750" indent="-285750">
              <a:buFont typeface="Arial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Low employee morale in certain departments or project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s</a:t>
            </a: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 groups 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091802-D39E-46FC-C1EF-3683239BA4E4}"/>
              </a:ext>
            </a:extLst>
          </p:cNvPr>
          <p:cNvSpPr txBox="1"/>
          <p:nvPr/>
        </p:nvSpPr>
        <p:spPr>
          <a:xfrm>
            <a:off x="4546614" y="4395787"/>
            <a:ext cx="4053546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Being too slow to have to change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Inexperienced staff </a:t>
            </a:r>
            <a:r>
              <a:rPr lang="en-CA" sz="900" dirty="0"/>
              <a:t> </a:t>
            </a: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In flexible, internal processes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Outdated business model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Over relying some manual systems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Increased operating and technology costs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Limited profit, sources and level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Slower growth rate due to the inability to raise enough funds for the changes to occur</a:t>
            </a:r>
            <a:r>
              <a:rPr lang="en-CA" sz="900" dirty="0"/>
              <a:t> </a:t>
            </a: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Losing key customer accounts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Decrease in the market share of the industry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Significant changes in consumer </a:t>
            </a:r>
            <a:r>
              <a:rPr lang="en-CA" sz="1100" b="0" i="0" u="none" strike="noStrike" dirty="0" err="1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behaviors</a:t>
            </a: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 </a:t>
            </a:r>
            <a:r>
              <a:rPr lang="en-CA" sz="900" dirty="0"/>
              <a:t>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Weakening customer relationships due to "Generation" changes.  For example, baby boomers might need to accommodated by creating a more user-friendly senior-focused App.</a:t>
            </a:r>
            <a:r>
              <a:rPr lang="en-CA" sz="900" dirty="0"/>
              <a:t> 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4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630D-D21E-DB9D-2E97-23B8C81C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Macro-Environmental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517AE-897E-1471-E28C-37D2BB207D0C}"/>
              </a:ext>
            </a:extLst>
          </p:cNvPr>
          <p:cNvSpPr txBox="1"/>
          <p:nvPr/>
        </p:nvSpPr>
        <p:spPr>
          <a:xfrm>
            <a:off x="457198" y="1066801"/>
            <a:ext cx="8686801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Become a disruptive innovator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The higher demand since COVID-19 for home delivery services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Develop environmental friendly services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Government policy regulation and the regulation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New, modern technological systems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Leverage improving economic conditions when happens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Promote and environmental aware, corporate image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Breach of data in privacy issues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Disruptive innovation and technologies</a:t>
            </a:r>
            <a:endParaRPr lang="en-US" b="0" i="0" u="none" strike="noStrike" dirty="0">
              <a:solidFill>
                <a:srgbClr val="000000"/>
              </a:solidFill>
              <a:effectLst/>
              <a:latin typeface="Aptos Narrow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Cyberattacks and online frauds</a:t>
            </a:r>
            <a:r>
              <a:rPr lang="en-CA" dirty="0"/>
              <a:t> </a:t>
            </a:r>
            <a:r>
              <a:rPr lang="en-US" dirty="0"/>
              <a:t> &amp; </a:t>
            </a: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Hacking and loss of data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Product or service privacy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Potential political instability or government change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Uncertain market conditions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Rapid technological change, such as the implementation of artificial intelligence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Unpredictable market and new customer trends and disruptions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Promote and environmental-aware corporate culture 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Use low price points to target specialist competitors</a:t>
            </a:r>
            <a:r>
              <a:rPr lang="en-CA" dirty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i="0" u="none" strike="noStrike" dirty="0">
                <a:solidFill>
                  <a:srgbClr val="000000"/>
                </a:solidFill>
                <a:effectLst/>
                <a:latin typeface="Aptos Narrow" panose="020F0502020204030204" pitchFamily="34" charset="0"/>
              </a:rPr>
              <a:t>Are there gaps in the legislative compliance that we need to be aware of and fix? What are they?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6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A4B187-6977-E3F6-E18F-E477E505B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5" y="428724"/>
            <a:ext cx="7947949" cy="60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6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scene3d>
          <a:camera prst="isometricRightUp">
            <a:rot lat="894627" lon="19494455" rev="21519905"/>
          </a:camera>
          <a:lightRig rig="threePt" dir="t"/>
        </a:scene3d>
      </a:spPr>
      <a:bodyPr wrap="none" rtlCol="0">
        <a:spAutoFit/>
      </a:bodyPr>
      <a:lstStyle>
        <a:defPPr>
          <a:defRPr sz="8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353</Words>
  <Application>Microsoft Office PowerPoint</Application>
  <PresentationFormat>On-screen Show (4:3)</PresentationFormat>
  <Paragraphs>79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Presentation Created by: Jenna Chou, PMP</vt:lpstr>
      <vt:lpstr>SWOT Analysis</vt:lpstr>
      <vt:lpstr>Macro-Environmental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Aminul Islam</dc:creator>
  <cp:lastModifiedBy>jenna chou</cp:lastModifiedBy>
  <cp:revision>27</cp:revision>
  <dcterms:created xsi:type="dcterms:W3CDTF">2013-02-04T20:27:48Z</dcterms:created>
  <dcterms:modified xsi:type="dcterms:W3CDTF">2025-02-19T17:42:03Z</dcterms:modified>
</cp:coreProperties>
</file>